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86" r:id="rId3"/>
    <p:sldId id="287" r:id="rId4"/>
    <p:sldId id="288" r:id="rId5"/>
    <p:sldId id="289" r:id="rId6"/>
    <p:sldId id="291" r:id="rId7"/>
    <p:sldId id="294" r:id="rId8"/>
    <p:sldId id="297" r:id="rId9"/>
    <p:sldId id="296" r:id="rId10"/>
    <p:sldId id="295" r:id="rId11"/>
    <p:sldId id="293" r:id="rId12"/>
    <p:sldId id="29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AE68"/>
    <a:srgbClr val="BF9E5D"/>
    <a:srgbClr val="A2525B"/>
    <a:srgbClr val="874255"/>
    <a:srgbClr val="8D3E54"/>
    <a:srgbClr val="702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84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94" y="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7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4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60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9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5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8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7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1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4B43-3E3E-4789-8DB7-194F44668DC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C099-F65E-4621-AC5E-A21459248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8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286000" y="13987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Ethics</a:t>
            </a:r>
            <a:r>
              <a:rPr lang="en-US" dirty="0">
                <a:latin typeface="Arial" panose="020B0604020202020204" pitchFamily="34" charset="0"/>
              </a:rPr>
              <a:t> or </a:t>
            </a:r>
            <a:r>
              <a:rPr lang="en-US" b="1" dirty="0">
                <a:latin typeface="Arial" panose="020B0604020202020204" pitchFamily="34" charset="0"/>
              </a:rPr>
              <a:t>moral </a:t>
            </a:r>
            <a:r>
              <a:rPr lang="en-US" b="1" dirty="0" smtClean="0">
                <a:latin typeface="Arial" panose="020B0604020202020204" pitchFamily="34" charset="0"/>
              </a:rPr>
              <a:t>philosophy</a:t>
            </a:r>
            <a:endParaRPr lang="en-US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</a:rPr>
              <a:t>is </a:t>
            </a:r>
            <a:r>
              <a:rPr lang="en-US" dirty="0">
                <a:latin typeface="Arial" panose="020B0604020202020204" pitchFamily="34" charset="0"/>
              </a:rPr>
              <a:t>a branch of philosophy that </a:t>
            </a:r>
            <a:r>
              <a:rPr lang="en-US" dirty="0" smtClean="0">
                <a:latin typeface="Arial" panose="020B0604020202020204" pitchFamily="34" charset="0"/>
              </a:rPr>
              <a:t>investigates concepts </a:t>
            </a:r>
            <a:r>
              <a:rPr lang="en-US" dirty="0">
                <a:latin typeface="Arial" panose="020B0604020202020204" pitchFamily="34" charset="0"/>
              </a:rPr>
              <a:t>of right and wrong conduct.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523362" y="2876107"/>
            <a:ext cx="24614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Normative ethics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examines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standards for the rightness and wrongness of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actions.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414" y="2876107"/>
            <a:ext cx="254383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Meta-ethics</a:t>
            </a:r>
            <a:r>
              <a:rPr lang="en-US" b="1" dirty="0">
                <a:latin typeface="Arial" panose="020B0604020202020204" pitchFamily="34" charset="0"/>
              </a:rPr>
              <a:t> </a:t>
            </a:r>
            <a:endParaRPr lang="en-US" b="1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studies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the meaning of moral language and the metaphysics of moral facts.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9909" y="2876107"/>
            <a:ext cx="2392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Descriptive ethics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is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an empirical investigation of people’s moral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beliefs.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2392393" y="29773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act utilitarianism  vs.  rule utilitarianism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26758" y="4217144"/>
            <a:ext cx="4703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total utilitarianism  vs.  average utilitarianism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489319" y="5456965"/>
            <a:ext cx="2378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What about animals?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143306" y="1605188"/>
            <a:ext cx="4764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Some issues with utilitarianism</a:t>
            </a:r>
            <a:endParaRPr lang="en-US" sz="2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03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3044359" y="3590714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Demandingness objection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82831" y="4568088"/>
            <a:ext cx="2980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Predicting consequences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66324" y="2613340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Ignores justice</a:t>
            </a:r>
            <a:endParaRPr lang="en-US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306" y="1605188"/>
            <a:ext cx="4867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Some problems of utilitarianism</a:t>
            </a:r>
            <a:endParaRPr lang="en-US" sz="24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7" name="Rectangle 6"/>
          <p:cNvSpPr/>
          <p:nvPr/>
        </p:nvSpPr>
        <p:spPr>
          <a:xfrm>
            <a:off x="765544" y="2689709"/>
            <a:ext cx="77075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think</a:t>
            </a:r>
            <a:r>
              <a:rPr lang="en-US" sz="2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an action is right if </a:t>
            </a:r>
            <a:r>
              <a:rPr lang="en-US" sz="2400" b="1" dirty="0" smtClean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 only if) it </a:t>
            </a:r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 to the most </a:t>
            </a:r>
            <a:r>
              <a:rPr lang="en-US" sz="2400" b="1" i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happiness</a:t>
            </a:r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for the greatest number of people.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Why, or why not?</a:t>
            </a:r>
            <a:endParaRPr lang="en-US" sz="24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308345" y="2634971"/>
            <a:ext cx="2791046" cy="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Virtue </a:t>
            </a:r>
            <a:r>
              <a:rPr lang="en-US" b="1" dirty="0" smtClean="0">
                <a:latin typeface="Arial" panose="020B0604020202020204" pitchFamily="34" charset="0"/>
              </a:rPr>
              <a:t>ethics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focuses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on the inherent character of a person rather than on specific actions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4821" y="2634387"/>
            <a:ext cx="2865475" cy="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Deontology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argues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decisions should be made considering the factors of one's duties and one's rights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6735" y="2633803"/>
            <a:ext cx="2307265" cy="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Consequentialism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argues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the morality of an action is contingent on the action's outcome or result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4" name="Rectangle 3"/>
          <p:cNvSpPr/>
          <p:nvPr/>
        </p:nvSpPr>
        <p:spPr>
          <a:xfrm rot="10800000" flipV="1">
            <a:off x="676683" y="1503087"/>
            <a:ext cx="5890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Virtue </a:t>
            </a:r>
            <a:r>
              <a:rPr lang="en-US" b="1" dirty="0" smtClean="0">
                <a:latin typeface="Arial" panose="020B0604020202020204" pitchFamily="34" charset="0"/>
              </a:rPr>
              <a:t>ethics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focuses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on the inherent character of a person rather than on specific actions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photograp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534" y="3429000"/>
            <a:ext cx="13811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687901" y="6125757"/>
            <a:ext cx="2266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G. E. M. </a:t>
            </a:r>
            <a:r>
              <a:rPr lang="en-US" b="1" dirty="0" err="1">
                <a:solidFill>
                  <a:srgbClr val="222222"/>
                </a:solidFill>
                <a:latin typeface="Arial" panose="020B0604020202020204" pitchFamily="34" charset="0"/>
              </a:rPr>
              <a:t>Anscombe</a:t>
            </a:r>
            <a:endParaRPr lang="en-US" dirty="0"/>
          </a:p>
        </p:txBody>
      </p:sp>
      <p:pic>
        <p:nvPicPr>
          <p:cNvPr id="1028" name="Picture 4" descr="Aristotle Altemps Inv85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83" y="3024963"/>
            <a:ext cx="2374491" cy="3176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303518" y="6310423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Aristotle</a:t>
            </a:r>
            <a:endParaRPr lang="en-US" dirty="0"/>
          </a:p>
        </p:txBody>
      </p:sp>
      <p:pic>
        <p:nvPicPr>
          <p:cNvPr id="1030" name="Picture 6" descr="Carlo Crivelli 00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11" y="2855138"/>
            <a:ext cx="2104984" cy="3270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978408" y="6246260"/>
            <a:ext cx="2394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St. Thomas Aquinas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1743739" y="2044029"/>
            <a:ext cx="55342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Moral Virtues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Courage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the face of fear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2. 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Temperance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the face of pleasure and pain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3. 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Liberality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 wealth and possessions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4. 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Magnificence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 great wealth and possessions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5. 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Magnanimity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 great honors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6. 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Proper ambition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 normal honors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7. 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Truthfulness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with self-expression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8. 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Wittiness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conversation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9. 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Friendliness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social conduct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10. 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Modesty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the face of shame or shamelessness</a:t>
            </a:r>
          </a:p>
          <a:p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11. 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Righteous indignation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in the face of injury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4875027" y="2335873"/>
            <a:ext cx="398189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Another objection to virtue theory is that </a:t>
            </a:r>
            <a:r>
              <a:rPr lang="en-US" dirty="0" smtClean="0">
                <a:latin typeface="Arial" panose="020B0604020202020204" pitchFamily="34" charset="0"/>
              </a:rPr>
              <a:t>it </a:t>
            </a:r>
            <a:r>
              <a:rPr lang="en-US" dirty="0">
                <a:latin typeface="Arial" panose="020B0604020202020204" pitchFamily="34" charset="0"/>
              </a:rPr>
              <a:t>does not focus on what </a:t>
            </a:r>
            <a:r>
              <a:rPr lang="en-US" i="1" dirty="0">
                <a:latin typeface="Arial" panose="020B0604020202020204" pitchFamily="34" charset="0"/>
              </a:rPr>
              <a:t>sorts of actions</a:t>
            </a:r>
            <a:r>
              <a:rPr lang="en-US" dirty="0">
                <a:latin typeface="Arial" panose="020B0604020202020204" pitchFamily="34" charset="0"/>
              </a:rPr>
              <a:t> are morally permitted and which ones are not, but rather on what sort of qualities someone ought to foster in order to become a good person. </a:t>
            </a:r>
            <a:r>
              <a:rPr lang="en-US" dirty="0" smtClean="0">
                <a:latin typeface="Arial" panose="020B0604020202020204" pitchFamily="34" charset="0"/>
              </a:rPr>
              <a:t>This </a:t>
            </a:r>
            <a:r>
              <a:rPr lang="en-US" dirty="0">
                <a:latin typeface="Arial" panose="020B0604020202020204" pitchFamily="34" charset="0"/>
              </a:rPr>
              <a:t>particular feature of the theory makes virtue ethics useless as a universal norm of acceptable conduct suitable as a base for legislation.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9354" y="2335873"/>
            <a:ext cx="36310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Some philosophers criticize virtue ethics as culturally relative. Since different people, cultures and societies often have different opinions on what constitutes a virtue, perhaps there is no one objectively right 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122273" y="3185391"/>
            <a:ext cx="29133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Immanuel </a:t>
            </a:r>
            <a:r>
              <a:rPr lang="en-US" b="1" dirty="0">
                <a:latin typeface="Arial" panose="020B0604020202020204" pitchFamily="34" charset="0"/>
              </a:rPr>
              <a:t>Kant's </a:t>
            </a:r>
            <a:endParaRPr lang="en-US" b="1" dirty="0" smtClean="0">
              <a:latin typeface="Arial" panose="020B0604020202020204" pitchFamily="34" charset="0"/>
            </a:endParaRPr>
          </a:p>
          <a:p>
            <a:r>
              <a:rPr lang="en-US" b="1" dirty="0" smtClean="0">
                <a:latin typeface="Arial" panose="020B0604020202020204" pitchFamily="34" charset="0"/>
              </a:rPr>
              <a:t>Categorical Imperative 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roots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morality in humanity's rational capacity and asserts certain inviolable moral laws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80215" y="1403498"/>
            <a:ext cx="62359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Deontology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argues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decisions should be made considering the factors of one's duties and one's rights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8005" y="3185391"/>
            <a:ext cx="3313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John Rawls’ </a:t>
            </a:r>
            <a:r>
              <a:rPr lang="en-US" b="1" dirty="0" err="1" smtClean="0">
                <a:latin typeface="Arial" panose="020B0604020202020204" pitchFamily="34" charset="0"/>
              </a:rPr>
              <a:t>contractualism</a:t>
            </a:r>
            <a:r>
              <a:rPr lang="en-US" b="1" dirty="0">
                <a:latin typeface="Arial" panose="020B0604020202020204" pitchFamily="34" charset="0"/>
              </a:rPr>
              <a:t> </a:t>
            </a:r>
            <a:endParaRPr lang="en-US" b="1" dirty="0" smtClean="0"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holds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the moral acts are those that we would all agree to if we were unbiased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6753" y="3166314"/>
            <a:ext cx="2691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Natural </a:t>
            </a:r>
            <a:r>
              <a:rPr lang="en-US" b="1" dirty="0">
                <a:latin typeface="Arial" panose="020B0604020202020204" pitchFamily="34" charset="0"/>
              </a:rPr>
              <a:t>rights theories</a:t>
            </a:r>
            <a:r>
              <a:rPr lang="en-US" dirty="0">
                <a:latin typeface="Arial" panose="020B0604020202020204" pitchFamily="34" charset="0"/>
              </a:rPr>
              <a:t>, such that of John Locke or Robert </a:t>
            </a:r>
            <a:r>
              <a:rPr lang="en-US" dirty="0" err="1">
                <a:latin typeface="Arial" panose="020B0604020202020204" pitchFamily="34" charset="0"/>
              </a:rPr>
              <a:t>Nozick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</a:rPr>
              <a:t>hold </a:t>
            </a:r>
            <a:r>
              <a:rPr lang="en-US" dirty="0">
                <a:latin typeface="Arial" panose="020B0604020202020204" pitchFamily="34" charset="0"/>
              </a:rPr>
              <a:t>that human beings have absolute, natural rights.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46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pic>
        <p:nvPicPr>
          <p:cNvPr id="2050" name="Picture 2" descr="https://upload.wikimedia.org/wikipedia/commons/thumb/4/43/Immanuel_Kant_%28painted_portrait%29.jpg/800px-Immanuel_Kant_%28painted_portrait%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297" y="2796362"/>
            <a:ext cx="2412657" cy="347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92177" y="3716377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Kant's </a:t>
            </a:r>
            <a:r>
              <a:rPr lang="en-US" dirty="0" smtClean="0">
                <a:latin typeface="Arial" panose="020B0604020202020204" pitchFamily="34" charset="0"/>
              </a:rPr>
              <a:t>categorical imperative:</a:t>
            </a:r>
            <a:endParaRPr lang="en-US" dirty="0">
              <a:latin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</a:rPr>
              <a:t>Act only according to that maxim by which you can also will that it would become a universal law.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sp>
        <p:nvSpPr>
          <p:cNvPr id="2" name="Rectangle 1"/>
          <p:cNvSpPr/>
          <p:nvPr/>
        </p:nvSpPr>
        <p:spPr>
          <a:xfrm>
            <a:off x="159488" y="3052395"/>
            <a:ext cx="28335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Welfarism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argues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the best action is the one that most increases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economic well-being or welfare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93066" y="3052395"/>
            <a:ext cx="28176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Egoism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is the </a:t>
            </a:r>
            <a:r>
              <a:rPr lang="en-US" dirty="0">
                <a:latin typeface="Arial" panose="020B0604020202020204" pitchFamily="34" charset="0"/>
              </a:rPr>
              <a:t>belief that the moral person is the self-interested person, holds that an action is right if it maximizes </a:t>
            </a:r>
            <a:r>
              <a:rPr lang="en-US" i="1" dirty="0">
                <a:latin typeface="Arial" panose="020B0604020202020204" pitchFamily="34" charset="0"/>
              </a:rPr>
              <a:t>good for the self</a:t>
            </a:r>
            <a:r>
              <a:rPr lang="en-US" dirty="0">
                <a:latin typeface="Arial" panose="020B0604020202020204" pitchFamily="34" charset="0"/>
              </a:rPr>
              <a:t>.</a:t>
            </a:r>
            <a:endParaRPr lang="en-US" b="0" i="0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70182" y="3142772"/>
            <a:ext cx="31259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</a:rPr>
              <a:t>Utilitarianism</a:t>
            </a: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holds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an action is right if it leads to the most </a:t>
            </a:r>
            <a:r>
              <a:rPr lang="en-US" i="1" dirty="0">
                <a:solidFill>
                  <a:srgbClr val="222222"/>
                </a:solidFill>
                <a:latin typeface="Arial" panose="020B0604020202020204" pitchFamily="34" charset="0"/>
              </a:rPr>
              <a:t>happiness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for the greatest number of people.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9717" y="1522701"/>
            <a:ext cx="3960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</a:rPr>
              <a:t>Consequentialism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endParaRPr lang="en-US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argues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that the morality of an action is contingent on the action's outcome or result</a:t>
            </a:r>
            <a:r>
              <a:rPr lang="en-US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04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0" y="-60457"/>
            <a:ext cx="9144000" cy="113482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073888" y="-125963"/>
            <a:ext cx="69962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Introduction to Philosophy</a:t>
            </a:r>
          </a:p>
          <a:p>
            <a:pPr algn="ctr"/>
            <a:r>
              <a:rPr lang="en-US" sz="3600" b="1" dirty="0" smtClean="0">
                <a:latin typeface="Calibri" panose="020F0502020204030204" pitchFamily="34" charset="0"/>
              </a:rPr>
              <a:t>Utilitarianism 1</a:t>
            </a:r>
            <a:endParaRPr lang="en-US" sz="3600" b="1" i="1" dirty="0"/>
          </a:p>
        </p:txBody>
      </p:sp>
      <p:pic>
        <p:nvPicPr>
          <p:cNvPr id="3074" name="Picture 2" descr="Jeremy Bentham by Henry William Pickersgill det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82" y="2478721"/>
            <a:ext cx="2231434" cy="3030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32967" y="5714999"/>
            <a:ext cx="2044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Jeremy Bentham</a:t>
            </a:r>
            <a:endParaRPr lang="en-US" dirty="0"/>
          </a:p>
        </p:txBody>
      </p:sp>
      <p:pic>
        <p:nvPicPr>
          <p:cNvPr id="3076" name="Picture 4" descr="John Stuart Mill by London Stereoscopic Company, c18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410" y="2084894"/>
            <a:ext cx="2726882" cy="342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42776" y="5714999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22222"/>
                </a:solidFill>
                <a:latin typeface="Arial" panose="020B0604020202020204" pitchFamily="34" charset="0"/>
              </a:rPr>
              <a:t>John Stuart Mill</a:t>
            </a:r>
            <a:endParaRPr lang="en-US" dirty="0"/>
          </a:p>
        </p:txBody>
      </p:sp>
      <p:pic>
        <p:nvPicPr>
          <p:cNvPr id="3078" name="Picture 6" descr="Singer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586" y="2310736"/>
            <a:ext cx="2529350" cy="319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6930435" y="5714999"/>
            <a:ext cx="1544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Peter Singer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1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3807</TotalTime>
  <Words>276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Rockefeller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Keller</dc:creator>
  <cp:lastModifiedBy>Andreas Keller</cp:lastModifiedBy>
  <cp:revision>76</cp:revision>
  <dcterms:created xsi:type="dcterms:W3CDTF">2017-03-02T03:43:20Z</dcterms:created>
  <dcterms:modified xsi:type="dcterms:W3CDTF">2017-03-21T02:25:46Z</dcterms:modified>
</cp:coreProperties>
</file>